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2" d="100"/>
          <a:sy n="102" d="100"/>
        </p:scale>
        <p:origin x="138" y="9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AA9CB1-6F8B-4CFF-9E31-BAE5C919D577}"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352216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A9CB1-6F8B-4CFF-9E31-BAE5C919D577}"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375725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A9CB1-6F8B-4CFF-9E31-BAE5C919D577}"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24085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A9CB1-6F8B-4CFF-9E31-BAE5C919D577}"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200961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A9CB1-6F8B-4CFF-9E31-BAE5C919D577}"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77662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AA9CB1-6F8B-4CFF-9E31-BAE5C919D577}"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277587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AA9CB1-6F8B-4CFF-9E31-BAE5C919D577}"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5781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AA9CB1-6F8B-4CFF-9E31-BAE5C919D577}"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139017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A9CB1-6F8B-4CFF-9E31-BAE5C919D577}"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333874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A9CB1-6F8B-4CFF-9E31-BAE5C919D577}"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185558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A9CB1-6F8B-4CFF-9E31-BAE5C919D577}"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247584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A9CB1-6F8B-4CFF-9E31-BAE5C919D577}"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AF5A-BBE3-4B24-9B2B-E1FBC9DB71AC}" type="slidenum">
              <a:rPr lang="en-US" smtClean="0"/>
              <a:t>‹#›</a:t>
            </a:fld>
            <a:endParaRPr lang="en-US"/>
          </a:p>
        </p:txBody>
      </p:sp>
    </p:spTree>
    <p:extLst>
      <p:ext uri="{BB962C8B-B14F-4D97-AF65-F5344CB8AC3E}">
        <p14:creationId xmlns:p14="http://schemas.microsoft.com/office/powerpoint/2010/main" val="3442998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247273" y="0"/>
            <a:ext cx="9697453" cy="6869029"/>
          </a:xfrm>
          <a:prstGeom prst="rect">
            <a:avLst/>
          </a:prstGeom>
        </p:spPr>
      </p:pic>
      <p:sp>
        <p:nvSpPr>
          <p:cNvPr id="5" name="TextBox 4"/>
          <p:cNvSpPr txBox="1"/>
          <p:nvPr/>
        </p:nvSpPr>
        <p:spPr>
          <a:xfrm>
            <a:off x="7200899" y="5099185"/>
            <a:ext cx="3773357" cy="1815882"/>
          </a:xfrm>
          <a:prstGeom prst="rect">
            <a:avLst/>
          </a:prstGeom>
          <a:noFill/>
        </p:spPr>
        <p:txBody>
          <a:bodyPr wrap="square" rtlCol="0">
            <a:spAutoFit/>
          </a:bodyPr>
          <a:lstStyle/>
          <a:p>
            <a:r>
              <a:rPr lang="en-US" sz="2800" dirty="0" smtClean="0">
                <a:solidFill>
                  <a:srgbClr val="00B050"/>
                </a:solidFill>
              </a:rPr>
              <a:t>Forecast issued: </a:t>
            </a:r>
          </a:p>
          <a:p>
            <a:r>
              <a:rPr lang="en-US" sz="2800" dirty="0" smtClean="0">
                <a:solidFill>
                  <a:srgbClr val="C00000"/>
                </a:solidFill>
              </a:rPr>
              <a:t>Monday 20 February </a:t>
            </a:r>
          </a:p>
          <a:p>
            <a:r>
              <a:rPr lang="en-US" sz="2800" dirty="0" smtClean="0">
                <a:solidFill>
                  <a:srgbClr val="00B050"/>
                </a:solidFill>
              </a:rPr>
              <a:t>Forecast valid: </a:t>
            </a:r>
          </a:p>
          <a:p>
            <a:r>
              <a:rPr lang="en-US" sz="2800" dirty="0" smtClean="0">
                <a:solidFill>
                  <a:srgbClr val="C00000"/>
                </a:solidFill>
              </a:rPr>
              <a:t>Wednesday 23 </a:t>
            </a:r>
            <a:r>
              <a:rPr lang="en-US" sz="2800" dirty="0">
                <a:solidFill>
                  <a:srgbClr val="C00000"/>
                </a:solidFill>
              </a:rPr>
              <a:t>February </a:t>
            </a:r>
          </a:p>
        </p:txBody>
      </p:sp>
      <p:sp>
        <p:nvSpPr>
          <p:cNvPr id="6" name="Oval 5"/>
          <p:cNvSpPr/>
          <p:nvPr/>
        </p:nvSpPr>
        <p:spPr>
          <a:xfrm>
            <a:off x="4457691" y="2716590"/>
            <a:ext cx="2109809" cy="1834502"/>
          </a:xfrm>
          <a:prstGeom prst="ellipse">
            <a:avLst/>
          </a:prstGeom>
          <a:solidFill>
            <a:schemeClr val="accent1">
              <a:lumMod val="20000"/>
              <a:lumOff val="8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54425037"/>
              </p:ext>
            </p:extLst>
          </p:nvPr>
        </p:nvGraphicFramePr>
        <p:xfrm>
          <a:off x="10983918" y="1431582"/>
          <a:ext cx="469232" cy="1854200"/>
        </p:xfrm>
        <a:graphic>
          <a:graphicData uri="http://schemas.openxmlformats.org/drawingml/2006/table">
            <a:tbl>
              <a:tblPr/>
              <a:tblGrid>
                <a:gridCol w="469232"/>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0" name="TextBox 9"/>
          <p:cNvSpPr txBox="1"/>
          <p:nvPr/>
        </p:nvSpPr>
        <p:spPr>
          <a:xfrm>
            <a:off x="10893501" y="508252"/>
            <a:ext cx="1298499" cy="923330"/>
          </a:xfrm>
          <a:prstGeom prst="rect">
            <a:avLst/>
          </a:prstGeom>
          <a:noFill/>
        </p:spPr>
        <p:txBody>
          <a:bodyPr wrap="square" rtlCol="0">
            <a:spAutoFit/>
          </a:bodyPr>
          <a:lstStyle/>
          <a:p>
            <a:pPr algn="ctr"/>
            <a:r>
              <a:rPr lang="en-US" dirty="0" smtClean="0"/>
              <a:t>24 hour rainfall (mm)</a:t>
            </a:r>
            <a:endParaRPr lang="en-US" dirty="0"/>
          </a:p>
        </p:txBody>
      </p:sp>
      <p:sp>
        <p:nvSpPr>
          <p:cNvPr id="11" name="Oval 10"/>
          <p:cNvSpPr/>
          <p:nvPr/>
        </p:nvSpPr>
        <p:spPr>
          <a:xfrm>
            <a:off x="4652682" y="2932667"/>
            <a:ext cx="1664981" cy="1222474"/>
          </a:xfrm>
          <a:prstGeom prst="ellipse">
            <a:avLst/>
          </a:pr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95572" y="3049465"/>
            <a:ext cx="1300427" cy="744317"/>
          </a:xfrm>
          <a:prstGeom prst="ellipse">
            <a:avLst/>
          </a:prstGeom>
          <a:solidFill>
            <a:schemeClr val="accent1">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20896" y="97536"/>
            <a:ext cx="3572256" cy="400110"/>
          </a:xfrm>
          <a:prstGeom prst="rect">
            <a:avLst/>
          </a:prstGeom>
          <a:solidFill>
            <a:schemeClr val="bg1"/>
          </a:solidFill>
          <a:ln>
            <a:solidFill>
              <a:schemeClr val="accent1"/>
            </a:solidFill>
          </a:ln>
        </p:spPr>
        <p:txBody>
          <a:bodyPr wrap="square" rtlCol="0">
            <a:spAutoFit/>
          </a:bodyPr>
          <a:lstStyle/>
          <a:p>
            <a:r>
              <a:rPr lang="en-ZA" sz="2000" dirty="0" smtClean="0"/>
              <a:t>Scenario 1: Forecast for Day 3</a:t>
            </a:r>
            <a:endParaRPr lang="en-ZA" sz="2000" dirty="0"/>
          </a:p>
        </p:txBody>
      </p:sp>
      <p:graphicFrame>
        <p:nvGraphicFramePr>
          <p:cNvPr id="14" name="Table 13"/>
          <p:cNvGraphicFramePr>
            <a:graphicFrameLocks noGrp="1"/>
          </p:cNvGraphicFramePr>
          <p:nvPr>
            <p:extLst>
              <p:ext uri="{D42A27DB-BD31-4B8C-83A1-F6EECF244321}">
                <p14:modId xmlns:p14="http://schemas.microsoft.com/office/powerpoint/2010/main" val="3708840061"/>
              </p:ext>
            </p:extLst>
          </p:nvPr>
        </p:nvGraphicFramePr>
        <p:xfrm>
          <a:off x="11388437" y="1418548"/>
          <a:ext cx="737390" cy="1875370"/>
        </p:xfrm>
        <a:graphic>
          <a:graphicData uri="http://schemas.openxmlformats.org/drawingml/2006/table">
            <a:tbl>
              <a:tblPr/>
              <a:tblGrid>
                <a:gridCol w="737390"/>
              </a:tblGrid>
              <a:tr h="359520">
                <a:tc>
                  <a:txBody>
                    <a:bodyPr/>
                    <a:lstStyle/>
                    <a:p>
                      <a:r>
                        <a:rPr lang="en-US" sz="1500" dirty="0" smtClean="0"/>
                        <a:t>&gt;100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632">
                <a:tc>
                  <a:txBody>
                    <a:bodyPr/>
                    <a:lstStyle/>
                    <a:p>
                      <a:r>
                        <a:rPr lang="en-US" sz="1500" dirty="0" smtClean="0"/>
                        <a:t>80-100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3291">
                <a:tc>
                  <a:txBody>
                    <a:bodyPr/>
                    <a:lstStyle/>
                    <a:p>
                      <a:r>
                        <a:rPr lang="en-US" sz="1500" dirty="0" smtClean="0"/>
                        <a:t>60-80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407">
                <a:tc>
                  <a:txBody>
                    <a:bodyPr/>
                    <a:lstStyle/>
                    <a:p>
                      <a:r>
                        <a:rPr lang="en-US" sz="1500" dirty="0" smtClean="0"/>
                        <a:t>40-60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9520">
                <a:tc>
                  <a:txBody>
                    <a:bodyPr/>
                    <a:lstStyle/>
                    <a:p>
                      <a:r>
                        <a:rPr lang="en-US" sz="1500" dirty="0" smtClean="0"/>
                        <a:t>20-40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4126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3180"/>
          </a:xfrm>
        </p:spPr>
        <p:txBody>
          <a:bodyPr>
            <a:normAutofit fontScale="90000"/>
          </a:bodyPr>
          <a:lstStyle/>
          <a:p>
            <a:r>
              <a:rPr lang="en-US" sz="3200" b="1" dirty="0" smtClean="0"/>
              <a:t>Scenario 1 - Additional information:</a:t>
            </a:r>
            <a:endParaRPr lang="en-US" sz="3200" b="1" dirty="0"/>
          </a:p>
        </p:txBody>
      </p:sp>
      <p:sp>
        <p:nvSpPr>
          <p:cNvPr id="3" name="Content Placeholder 2"/>
          <p:cNvSpPr>
            <a:spLocks noGrp="1"/>
          </p:cNvSpPr>
          <p:nvPr>
            <p:ph idx="1"/>
          </p:nvPr>
        </p:nvSpPr>
        <p:spPr>
          <a:xfrm>
            <a:off x="838200" y="1070811"/>
            <a:ext cx="10515600" cy="5106152"/>
          </a:xfrm>
        </p:spPr>
        <p:txBody>
          <a:bodyPr>
            <a:normAutofit/>
          </a:bodyPr>
          <a:lstStyle/>
          <a:p>
            <a:r>
              <a:rPr lang="en-US" sz="2700" dirty="0" smtClean="0"/>
              <a:t>The ITCZ is currently situated slightly more northwards than what it usually is for this time of year</a:t>
            </a:r>
          </a:p>
          <a:p>
            <a:r>
              <a:rPr lang="en-US" sz="2700" dirty="0" smtClean="0"/>
              <a:t>Models are showing a large area of rainfall expected with high rainfall amounts as shown in the diagram</a:t>
            </a:r>
          </a:p>
          <a:p>
            <a:r>
              <a:rPr lang="en-US" sz="2700" dirty="0" smtClean="0"/>
              <a:t>There has been recent flooding over the southern parts of Malawi as well as the extreme northern parts of Zimbabwe which has caused some panic amongst the general public as many lost their houses in the flood</a:t>
            </a:r>
          </a:p>
          <a:p>
            <a:r>
              <a:rPr lang="en-US" sz="2700" dirty="0" smtClean="0"/>
              <a:t>Rainfall amounts of 80mm occurred within 1 hour in many places, resulting in flash floods that caused low lying bridges to be washed away and areas are now cut-off</a:t>
            </a:r>
          </a:p>
          <a:p>
            <a:pPr marL="0" indent="0">
              <a:buNone/>
            </a:pPr>
            <a:endParaRPr lang="en-US" dirty="0"/>
          </a:p>
        </p:txBody>
      </p:sp>
    </p:spTree>
    <p:extLst>
      <p:ext uri="{BB962C8B-B14F-4D97-AF65-F5344CB8AC3E}">
        <p14:creationId xmlns:p14="http://schemas.microsoft.com/office/powerpoint/2010/main" val="159297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247273" y="0"/>
            <a:ext cx="9697453" cy="6869029"/>
          </a:xfrm>
          <a:prstGeom prst="rect">
            <a:avLst/>
          </a:prstGeom>
        </p:spPr>
      </p:pic>
      <p:sp>
        <p:nvSpPr>
          <p:cNvPr id="6" name="Oval 5"/>
          <p:cNvSpPr/>
          <p:nvPr/>
        </p:nvSpPr>
        <p:spPr>
          <a:xfrm>
            <a:off x="3967487" y="2433918"/>
            <a:ext cx="2594678" cy="1620187"/>
          </a:xfrm>
          <a:prstGeom prst="ellipse">
            <a:avLst/>
          </a:prstGeom>
          <a:solidFill>
            <a:schemeClr val="accent1">
              <a:lumMod val="20000"/>
              <a:lumOff val="8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341169382"/>
              </p:ext>
            </p:extLst>
          </p:nvPr>
        </p:nvGraphicFramePr>
        <p:xfrm>
          <a:off x="10974257" y="1431582"/>
          <a:ext cx="433137" cy="1854200"/>
        </p:xfrm>
        <a:graphic>
          <a:graphicData uri="http://schemas.openxmlformats.org/drawingml/2006/table">
            <a:tbl>
              <a:tblPr/>
              <a:tblGrid>
                <a:gridCol w="43313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1" name="Oval 10"/>
          <p:cNvSpPr/>
          <p:nvPr/>
        </p:nvSpPr>
        <p:spPr>
          <a:xfrm>
            <a:off x="4120896" y="2770094"/>
            <a:ext cx="2060448" cy="1161340"/>
          </a:xfrm>
          <a:prstGeom prst="ellipse">
            <a:avLst/>
          </a:pr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04766" y="3107863"/>
            <a:ext cx="1398494" cy="757539"/>
          </a:xfrm>
          <a:prstGeom prst="ellipse">
            <a:avLst/>
          </a:prstGeom>
          <a:solidFill>
            <a:schemeClr val="accent1">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58289" y="3234311"/>
            <a:ext cx="1023946" cy="461618"/>
          </a:xfrm>
          <a:prstGeom prst="ellipse">
            <a:avLst/>
          </a:prstGeom>
          <a:solidFill>
            <a:schemeClr val="accent1">
              <a:lumMod val="5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62024" y="3324760"/>
            <a:ext cx="637823" cy="319049"/>
          </a:xfrm>
          <a:prstGeom prst="ellipse">
            <a:avLst/>
          </a:prstGeom>
          <a:solidFill>
            <a:srgbClr val="00206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893501" y="508252"/>
            <a:ext cx="1298499" cy="923330"/>
          </a:xfrm>
          <a:prstGeom prst="rect">
            <a:avLst/>
          </a:prstGeom>
          <a:noFill/>
        </p:spPr>
        <p:txBody>
          <a:bodyPr wrap="square" rtlCol="0">
            <a:spAutoFit/>
          </a:bodyPr>
          <a:lstStyle/>
          <a:p>
            <a:pPr algn="ctr"/>
            <a:r>
              <a:rPr lang="en-US" dirty="0" smtClean="0"/>
              <a:t>24 hour rainfall (mm)</a:t>
            </a:r>
            <a:endParaRPr lang="en-US" dirty="0"/>
          </a:p>
        </p:txBody>
      </p:sp>
      <p:sp>
        <p:nvSpPr>
          <p:cNvPr id="16" name="TextBox 15"/>
          <p:cNvSpPr txBox="1"/>
          <p:nvPr/>
        </p:nvSpPr>
        <p:spPr>
          <a:xfrm>
            <a:off x="7211291" y="5099185"/>
            <a:ext cx="3762966" cy="1815882"/>
          </a:xfrm>
          <a:prstGeom prst="rect">
            <a:avLst/>
          </a:prstGeom>
          <a:noFill/>
        </p:spPr>
        <p:txBody>
          <a:bodyPr wrap="square" rtlCol="0">
            <a:spAutoFit/>
          </a:bodyPr>
          <a:lstStyle/>
          <a:p>
            <a:r>
              <a:rPr lang="en-US" sz="2800" dirty="0" smtClean="0">
                <a:solidFill>
                  <a:srgbClr val="00B050"/>
                </a:solidFill>
              </a:rPr>
              <a:t>Forecast issued: </a:t>
            </a:r>
          </a:p>
          <a:p>
            <a:r>
              <a:rPr lang="en-US" sz="2800" dirty="0">
                <a:solidFill>
                  <a:srgbClr val="C00000"/>
                </a:solidFill>
              </a:rPr>
              <a:t>Wednesday 23 February </a:t>
            </a:r>
            <a:r>
              <a:rPr lang="en-US" sz="2800" dirty="0" smtClean="0">
                <a:solidFill>
                  <a:srgbClr val="00B050"/>
                </a:solidFill>
              </a:rPr>
              <a:t>Forecast valid: </a:t>
            </a:r>
          </a:p>
          <a:p>
            <a:r>
              <a:rPr lang="en-US" sz="2800" dirty="0" smtClean="0">
                <a:solidFill>
                  <a:srgbClr val="C00000"/>
                </a:solidFill>
              </a:rPr>
              <a:t>Wednesday 23 February</a:t>
            </a:r>
            <a:endParaRPr lang="en-US" sz="2800" dirty="0">
              <a:solidFill>
                <a:srgbClr val="C00000"/>
              </a:solidFill>
            </a:endParaRPr>
          </a:p>
        </p:txBody>
      </p:sp>
      <p:sp>
        <p:nvSpPr>
          <p:cNvPr id="17" name="TextBox 16"/>
          <p:cNvSpPr txBox="1"/>
          <p:nvPr/>
        </p:nvSpPr>
        <p:spPr>
          <a:xfrm>
            <a:off x="4120896" y="97536"/>
            <a:ext cx="4120896" cy="400110"/>
          </a:xfrm>
          <a:prstGeom prst="rect">
            <a:avLst/>
          </a:prstGeom>
          <a:solidFill>
            <a:schemeClr val="bg1"/>
          </a:solidFill>
          <a:ln>
            <a:solidFill>
              <a:schemeClr val="accent1"/>
            </a:solidFill>
          </a:ln>
        </p:spPr>
        <p:txBody>
          <a:bodyPr wrap="square" rtlCol="0">
            <a:spAutoFit/>
          </a:bodyPr>
          <a:lstStyle/>
          <a:p>
            <a:r>
              <a:rPr lang="en-ZA" sz="2000" dirty="0" smtClean="0"/>
              <a:t>Scenario 2: Forecast for Day 1 (Today)</a:t>
            </a:r>
            <a:endParaRPr lang="en-ZA" sz="2000" dirty="0"/>
          </a:p>
        </p:txBody>
      </p:sp>
      <p:graphicFrame>
        <p:nvGraphicFramePr>
          <p:cNvPr id="18" name="Table 17"/>
          <p:cNvGraphicFramePr>
            <a:graphicFrameLocks noGrp="1"/>
          </p:cNvGraphicFramePr>
          <p:nvPr>
            <p:extLst>
              <p:ext uri="{D42A27DB-BD31-4B8C-83A1-F6EECF244321}">
                <p14:modId xmlns:p14="http://schemas.microsoft.com/office/powerpoint/2010/main" val="1560628463"/>
              </p:ext>
            </p:extLst>
          </p:nvPr>
        </p:nvGraphicFramePr>
        <p:xfrm>
          <a:off x="11388437" y="1418548"/>
          <a:ext cx="737390" cy="1875370"/>
        </p:xfrm>
        <a:graphic>
          <a:graphicData uri="http://schemas.openxmlformats.org/drawingml/2006/table">
            <a:tbl>
              <a:tblPr/>
              <a:tblGrid>
                <a:gridCol w="737390"/>
              </a:tblGrid>
              <a:tr h="359520">
                <a:tc>
                  <a:txBody>
                    <a:bodyPr/>
                    <a:lstStyle/>
                    <a:p>
                      <a:r>
                        <a:rPr lang="en-US" sz="1500" dirty="0" smtClean="0"/>
                        <a:t>&gt;100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632">
                <a:tc>
                  <a:txBody>
                    <a:bodyPr/>
                    <a:lstStyle/>
                    <a:p>
                      <a:r>
                        <a:rPr lang="en-US" sz="1500" dirty="0" smtClean="0"/>
                        <a:t>80-100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3291">
                <a:tc>
                  <a:txBody>
                    <a:bodyPr/>
                    <a:lstStyle/>
                    <a:p>
                      <a:r>
                        <a:rPr lang="en-US" sz="1500" dirty="0" smtClean="0"/>
                        <a:t>60-80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407">
                <a:tc>
                  <a:txBody>
                    <a:bodyPr/>
                    <a:lstStyle/>
                    <a:p>
                      <a:r>
                        <a:rPr lang="en-US" sz="1500" dirty="0" smtClean="0"/>
                        <a:t>40-60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9520">
                <a:tc>
                  <a:txBody>
                    <a:bodyPr/>
                    <a:lstStyle/>
                    <a:p>
                      <a:r>
                        <a:rPr lang="en-US" sz="1500" dirty="0" smtClean="0"/>
                        <a:t>20-40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9148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3180"/>
          </a:xfrm>
        </p:spPr>
        <p:txBody>
          <a:bodyPr>
            <a:normAutofit fontScale="90000"/>
          </a:bodyPr>
          <a:lstStyle/>
          <a:p>
            <a:r>
              <a:rPr lang="en-US" sz="3200" b="1" dirty="0" smtClean="0"/>
              <a:t>Scenario 2 - Additional information:</a:t>
            </a:r>
            <a:endParaRPr lang="en-US" sz="3200" b="1" dirty="0"/>
          </a:p>
        </p:txBody>
      </p:sp>
      <p:sp>
        <p:nvSpPr>
          <p:cNvPr id="3" name="Content Placeholder 2"/>
          <p:cNvSpPr>
            <a:spLocks noGrp="1"/>
          </p:cNvSpPr>
          <p:nvPr>
            <p:ph idx="1"/>
          </p:nvPr>
        </p:nvSpPr>
        <p:spPr>
          <a:xfrm>
            <a:off x="838200" y="1070811"/>
            <a:ext cx="10515600" cy="5106152"/>
          </a:xfrm>
        </p:spPr>
        <p:txBody>
          <a:bodyPr>
            <a:normAutofit/>
          </a:bodyPr>
          <a:lstStyle/>
          <a:p>
            <a:r>
              <a:rPr lang="en-US" sz="2700" dirty="0" smtClean="0"/>
              <a:t>Models have changed quite a bit since Monday with regards to rainfall amounts. There has been a serious increase in these amounts from what was originally expected</a:t>
            </a:r>
          </a:p>
          <a:p>
            <a:r>
              <a:rPr lang="en-US" sz="2700" dirty="0" smtClean="0"/>
              <a:t>There is a lot of agreement from the models about the placing and timing of the rainfall as well as the rainfall amounts </a:t>
            </a:r>
          </a:p>
          <a:p>
            <a:r>
              <a:rPr lang="en-US" sz="2700" dirty="0" smtClean="0"/>
              <a:t>Some members of the media have seen some global model output and this has caused a great deal of further panic for the people that were recently affected by the floods</a:t>
            </a:r>
          </a:p>
          <a:p>
            <a:r>
              <a:rPr lang="en-US" sz="2700" dirty="0" smtClean="0"/>
              <a:t>The media are requesting further information on what is expected and the impacts this rain will have on the saturated land</a:t>
            </a:r>
          </a:p>
          <a:p>
            <a:endParaRPr lang="en-US" dirty="0" smtClean="0"/>
          </a:p>
          <a:p>
            <a:pPr marL="0" indent="0">
              <a:buNone/>
            </a:pPr>
            <a:endParaRPr lang="en-US" dirty="0"/>
          </a:p>
        </p:txBody>
      </p:sp>
    </p:spTree>
    <p:extLst>
      <p:ext uri="{BB962C8B-B14F-4D97-AF65-F5344CB8AC3E}">
        <p14:creationId xmlns:p14="http://schemas.microsoft.com/office/powerpoint/2010/main" val="2565553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283</Words>
  <Application>Microsoft Office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Scenario 1 - Additional information:</vt:lpstr>
      <vt:lpstr>PowerPoint Presentation</vt:lpstr>
      <vt:lpstr>Scenario 2 - Additional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Webster</dc:creator>
  <cp:lastModifiedBy>dshift</cp:lastModifiedBy>
  <cp:revision>16</cp:revision>
  <dcterms:created xsi:type="dcterms:W3CDTF">2016-10-06T11:18:54Z</dcterms:created>
  <dcterms:modified xsi:type="dcterms:W3CDTF">2016-11-02T16:38:15Z</dcterms:modified>
</cp:coreProperties>
</file>